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8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2B89E-B739-4F51-B921-F5F24BE3983E}" type="datetimeFigureOut">
              <a:rPr lang="en-US" smtClean="0"/>
              <a:pPr/>
              <a:t>11/17/2013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E1E54-3D64-416E-AA94-240F162BA4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2B89E-B739-4F51-B921-F5F24BE3983E}" type="datetimeFigureOut">
              <a:rPr lang="en-US" smtClean="0"/>
              <a:pPr/>
              <a:t>11/17/2013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E1E54-3D64-416E-AA94-240F162BA4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2B89E-B739-4F51-B921-F5F24BE3983E}" type="datetimeFigureOut">
              <a:rPr lang="en-US" smtClean="0"/>
              <a:pPr/>
              <a:t>11/17/2013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E1E54-3D64-416E-AA94-240F162BA4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2B89E-B739-4F51-B921-F5F24BE3983E}" type="datetimeFigureOut">
              <a:rPr lang="en-US" smtClean="0"/>
              <a:pPr/>
              <a:t>11/17/2013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E1E54-3D64-416E-AA94-240F162BA4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2B89E-B739-4F51-B921-F5F24BE3983E}" type="datetimeFigureOut">
              <a:rPr lang="en-US" smtClean="0"/>
              <a:pPr/>
              <a:t>11/17/2013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E1E54-3D64-416E-AA94-240F162BA4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2B89E-B739-4F51-B921-F5F24BE3983E}" type="datetimeFigureOut">
              <a:rPr lang="en-US" smtClean="0"/>
              <a:pPr/>
              <a:t>11/17/2013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E1E54-3D64-416E-AA94-240F162BA4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2B89E-B739-4F51-B921-F5F24BE3983E}" type="datetimeFigureOut">
              <a:rPr lang="en-US" smtClean="0"/>
              <a:pPr/>
              <a:t>11/17/2013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E1E54-3D64-416E-AA94-240F162BA4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2B89E-B739-4F51-B921-F5F24BE3983E}" type="datetimeFigureOut">
              <a:rPr lang="en-US" smtClean="0"/>
              <a:pPr/>
              <a:t>11/17/2013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E1E54-3D64-416E-AA94-240F162BA4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2B89E-B739-4F51-B921-F5F24BE3983E}" type="datetimeFigureOut">
              <a:rPr lang="en-US" smtClean="0"/>
              <a:pPr/>
              <a:t>11/17/2013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E1E54-3D64-416E-AA94-240F162BA4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2B89E-B739-4F51-B921-F5F24BE3983E}" type="datetimeFigureOut">
              <a:rPr lang="en-US" smtClean="0"/>
              <a:pPr/>
              <a:t>11/17/2013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E1E54-3D64-416E-AA94-240F162BA4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2B89E-B739-4F51-B921-F5F24BE3983E}" type="datetimeFigureOut">
              <a:rPr lang="en-US" smtClean="0"/>
              <a:pPr/>
              <a:t>11/17/2013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3EE1E54-3D64-416E-AA94-240F162BA4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3F2B89E-B739-4F51-B921-F5F24BE3983E}" type="datetimeFigureOut">
              <a:rPr lang="en-US" smtClean="0"/>
              <a:pPr/>
              <a:t>11/17/2013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3EE1E54-3D64-416E-AA94-240F162BA41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r-HR" sz="4000" dirty="0" smtClean="0"/>
              <a:t>PEDAGOŠKA IGRA DVORAC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hr-HR" sz="2800" dirty="0" smtClean="0"/>
          </a:p>
          <a:p>
            <a:endParaRPr lang="hr-HR" sz="2800" dirty="0"/>
          </a:p>
          <a:p>
            <a:pPr algn="r"/>
            <a:r>
              <a:rPr lang="hr-HR" sz="2800" dirty="0" smtClean="0"/>
              <a:t>Učiteljica Iva Zajec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IVA\Pictures\1A\PEDAGOŠKA IGRA DVORAC\52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2623344"/>
            <a:ext cx="4038600" cy="3028950"/>
          </a:xfrm>
          <a:prstGeom prst="rect">
            <a:avLst/>
          </a:prstGeom>
          <a:noFill/>
        </p:spPr>
      </p:pic>
      <p:pic>
        <p:nvPicPr>
          <p:cNvPr id="6148" name="Picture 4" descr="C:\Users\IVA\Pictures\1A\PEDAGOŠKA IGRA DVORAC\52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648200" y="2623344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IVA\Pictures\1A\PEDAGOŠKA IGRA DVORAC\52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2623344"/>
            <a:ext cx="4038600" cy="3028950"/>
          </a:xfrm>
          <a:prstGeom prst="rect">
            <a:avLst/>
          </a:prstGeom>
          <a:noFill/>
        </p:spPr>
      </p:pic>
      <p:pic>
        <p:nvPicPr>
          <p:cNvPr id="7171" name="Picture 3" descr="C:\Users\IVA\Pictures\1A\PEDAGOŠKA IGRA DVORAC\52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648200" y="2623344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IVA\Pictures\1A\PEDAGOŠKA IGRA DVORAC\52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2623344"/>
            <a:ext cx="4038600" cy="3028950"/>
          </a:xfrm>
          <a:prstGeom prst="rect">
            <a:avLst/>
          </a:prstGeom>
          <a:noFill/>
        </p:spPr>
      </p:pic>
      <p:pic>
        <p:nvPicPr>
          <p:cNvPr id="8195" name="Picture 3" descr="C:\Users\IVA\Pictures\1A\PEDAGOŠKA IGRA DVORAC\52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648200" y="2623344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IVA\Pictures\1A\PEDAGOŠKA IGRA DVORAC\53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2623344"/>
            <a:ext cx="4038600" cy="3028950"/>
          </a:xfrm>
          <a:prstGeom prst="rect">
            <a:avLst/>
          </a:prstGeom>
          <a:noFill/>
        </p:spPr>
      </p:pic>
      <p:pic>
        <p:nvPicPr>
          <p:cNvPr id="9219" name="Picture 3" descr="C:\Users\IVA\Pictures\1A\PEDAGOŠKA IGRA DVORAC\53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648200" y="2623344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800" dirty="0" smtClean="0"/>
              <a:t>CILJEVI I ISHOD AKTIVNOSTI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HR" sz="2400" dirty="0" smtClean="0"/>
              <a:t>CILJEVI AKTIVNOSTI:  - razvoj empatije</a:t>
            </a:r>
          </a:p>
          <a:p>
            <a:pPr>
              <a:buNone/>
            </a:pPr>
            <a:r>
              <a:rPr lang="hr-HR" sz="2400" dirty="0"/>
              <a:t> </a:t>
            </a:r>
            <a:r>
              <a:rPr lang="hr-HR" sz="2400" dirty="0" smtClean="0"/>
              <a:t>                                           - međusobno prihvaćanje </a:t>
            </a:r>
          </a:p>
          <a:p>
            <a:pPr>
              <a:buNone/>
            </a:pPr>
            <a:r>
              <a:rPr lang="hr-HR" sz="2400" dirty="0"/>
              <a:t> </a:t>
            </a:r>
            <a:r>
              <a:rPr lang="hr-HR" sz="2400" dirty="0" smtClean="0"/>
              <a:t>                                           - razvoj prosocijalnog ponašanja</a:t>
            </a:r>
          </a:p>
          <a:p>
            <a:pPr>
              <a:buNone/>
            </a:pPr>
            <a:r>
              <a:rPr lang="hr-HR" sz="2400" dirty="0"/>
              <a:t> </a:t>
            </a:r>
            <a:r>
              <a:rPr lang="hr-HR" sz="2400" dirty="0" smtClean="0"/>
              <a:t>                                           - stvaranje pozitivnog ozračja </a:t>
            </a:r>
          </a:p>
          <a:p>
            <a:pPr>
              <a:buNone/>
            </a:pPr>
            <a:r>
              <a:rPr lang="hr-HR" sz="2400" dirty="0" smtClean="0"/>
              <a:t>                                            - osvijestiti važnost prihaćanja  </a:t>
            </a:r>
          </a:p>
          <a:p>
            <a:pPr>
              <a:buNone/>
            </a:pPr>
            <a:r>
              <a:rPr lang="hr-HR" sz="2400" dirty="0" smtClean="0"/>
              <a:t>                                              svakog  učenika u razrednom </a:t>
            </a:r>
          </a:p>
          <a:p>
            <a:pPr>
              <a:buNone/>
            </a:pPr>
            <a:r>
              <a:rPr lang="hr-HR" sz="2400" dirty="0" smtClean="0"/>
              <a:t>                                              odjelu </a:t>
            </a:r>
            <a:endParaRPr lang="en-US" sz="2400" dirty="0" smtClean="0"/>
          </a:p>
          <a:p>
            <a:pPr>
              <a:buNone/>
            </a:pPr>
            <a:endParaRPr lang="hr-HR" sz="2400" dirty="0"/>
          </a:p>
          <a:p>
            <a:r>
              <a:rPr lang="hr-HR" sz="2400" dirty="0" smtClean="0"/>
              <a:t>ISHOD AKTIVNOSTI: primjenjivati </a:t>
            </a:r>
            <a:r>
              <a:rPr lang="hr-HR" sz="2400" dirty="0" smtClean="0"/>
              <a:t>potkrepljujuće i</a:t>
            </a:r>
            <a:endParaRPr lang="hr-HR" sz="2400" dirty="0" smtClean="0"/>
          </a:p>
          <a:p>
            <a:pPr>
              <a:buNone/>
            </a:pPr>
            <a:r>
              <a:rPr lang="hr-HR" sz="2400" dirty="0" smtClean="0"/>
              <a:t>                                        prihvatljive oblike  međusobne  </a:t>
            </a:r>
          </a:p>
          <a:p>
            <a:pPr>
              <a:buNone/>
            </a:pPr>
            <a:r>
              <a:rPr lang="hr-HR" sz="2400" dirty="0" smtClean="0"/>
              <a:t>                                        interakcije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800" dirty="0" smtClean="0"/>
              <a:t>KOMPETENCIJE, PREDMETNA PODRUČJA, MEĐUPREDMETNE TEME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400" dirty="0" smtClean="0"/>
              <a:t>KOMPETENCIJE: -komunikacija na materinjem jeziku</a:t>
            </a:r>
          </a:p>
          <a:p>
            <a:pPr>
              <a:buNone/>
            </a:pPr>
            <a:r>
              <a:rPr lang="hr-HR" sz="2400" dirty="0" smtClean="0"/>
              <a:t> </a:t>
            </a:r>
            <a:r>
              <a:rPr lang="hr-HR" sz="2400" dirty="0" smtClean="0"/>
              <a:t>                                 - socijalna i građanska</a:t>
            </a:r>
          </a:p>
          <a:p>
            <a:pPr>
              <a:buNone/>
            </a:pPr>
            <a:r>
              <a:rPr lang="hr-HR" sz="2400" dirty="0" smtClean="0"/>
              <a:t> </a:t>
            </a:r>
            <a:r>
              <a:rPr lang="hr-HR" sz="2400" dirty="0" smtClean="0"/>
              <a:t>                                 - inicijativnost i poduzetnost</a:t>
            </a:r>
          </a:p>
          <a:p>
            <a:r>
              <a:rPr lang="hr-HR" sz="2400" dirty="0" smtClean="0"/>
              <a:t>PREDMETNA PODRUČJA: - jezično-komunikacijsko</a:t>
            </a:r>
          </a:p>
          <a:p>
            <a:pPr>
              <a:buNone/>
            </a:pPr>
            <a:r>
              <a:rPr lang="hr-HR" sz="2400" dirty="0" smtClean="0"/>
              <a:t> </a:t>
            </a:r>
            <a:r>
              <a:rPr lang="hr-HR" sz="2400" dirty="0" smtClean="0"/>
              <a:t>                                               - društveno-humanističko</a:t>
            </a:r>
          </a:p>
          <a:p>
            <a:pPr>
              <a:buNone/>
            </a:pPr>
            <a:r>
              <a:rPr lang="hr-HR" sz="2400" dirty="0" smtClean="0"/>
              <a:t> </a:t>
            </a:r>
            <a:r>
              <a:rPr lang="hr-HR" sz="2400" dirty="0" smtClean="0"/>
              <a:t>                                               - tjelesno i zdravstveno</a:t>
            </a:r>
          </a:p>
          <a:p>
            <a:r>
              <a:rPr lang="hr-HR" sz="2400" dirty="0" smtClean="0"/>
              <a:t>MEĐUPREDMETNE TEME: - osobni i socijalni razvoj</a:t>
            </a:r>
          </a:p>
          <a:p>
            <a:pPr>
              <a:buNone/>
            </a:pPr>
            <a:r>
              <a:rPr lang="hr-HR" sz="2400" dirty="0" smtClean="0"/>
              <a:t> </a:t>
            </a:r>
            <a:r>
              <a:rPr lang="hr-HR" sz="2400" dirty="0" smtClean="0"/>
              <a:t>                                                 - građanski odgoj i obrazovanje</a:t>
            </a:r>
          </a:p>
          <a:p>
            <a:pPr>
              <a:buNone/>
            </a:pPr>
            <a:r>
              <a:rPr lang="hr-HR" sz="2400" dirty="0" smtClean="0"/>
              <a:t> </a:t>
            </a:r>
            <a:r>
              <a:rPr lang="hr-HR" sz="2400" dirty="0" smtClean="0"/>
              <a:t>                                                 - zdravlje i sigurnost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dirty="0" smtClean="0"/>
              <a:t>OPIS AKTIVNOSTI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hr-HR" sz="2800" dirty="0" smtClean="0"/>
              <a:t>    Učenici su podijeljeni u dvije skupine. Jedni čine dvorac – grade ga držeći se za ruke, a drugi pokušavaju ući u dvorac. Učenici koji su “dvorac” dogovaraju tajni znak kao lozinku za ulazak npr: tapšanje po ramenu, glavi, dodirnuti koljeno dvorca i sl. Učenik koji pokušava ući u dvorac ne zna lozinku i isprobava kako ući. Čim pogodi, dvorac mu otvara vrata i on ulazi</a:t>
            </a:r>
            <a:r>
              <a:rPr lang="hr-HR" sz="2800" dirty="0" smtClean="0"/>
              <a:t>.</a:t>
            </a:r>
          </a:p>
          <a:p>
            <a:pPr>
              <a:buNone/>
            </a:pPr>
            <a:endParaRPr lang="hr-HR" sz="2800" dirty="0" smtClean="0"/>
          </a:p>
          <a:p>
            <a:pPr>
              <a:buNone/>
            </a:pPr>
            <a:r>
              <a:rPr lang="hr-HR" sz="2800" dirty="0" smtClean="0"/>
              <a:t> </a:t>
            </a:r>
            <a:r>
              <a:rPr lang="hr-HR" sz="2800" dirty="0" smtClean="0"/>
              <a:t>  Po završetku igre učenici opisuju kako se osjeća učenik koji je unutar dvorca/skupine (zadovoljno, sigurno), a kako onaj koji je izvan dvorca/skupine (samo, tužno). Učenici sami zaključuju i predlažu kako bi se trebali ponašati jedni prema drugima da bi se svi osjećali dobro i sigurno.</a:t>
            </a:r>
          </a:p>
          <a:p>
            <a:pPr>
              <a:buNone/>
            </a:pPr>
            <a:endParaRPr lang="hr-HR" sz="2800" dirty="0" smtClean="0"/>
          </a:p>
          <a:p>
            <a:pPr>
              <a:buNone/>
            </a:pPr>
            <a:endParaRPr lang="en-US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IVA\Pictures\1A\PEDAGOŠKA IGRA DVORAC\51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2623344"/>
            <a:ext cx="4038600" cy="3028950"/>
          </a:xfrm>
          <a:prstGeom prst="rect">
            <a:avLst/>
          </a:prstGeom>
          <a:noFill/>
        </p:spPr>
      </p:pic>
      <p:pic>
        <p:nvPicPr>
          <p:cNvPr id="1027" name="Picture 3" descr="C:\Users\IVA\Pictures\1A\PEDAGOŠKA IGRA DVORAC\51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648200" y="2623344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IVA\Pictures\1A\PEDAGOŠKA IGRA DVORAC\51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2623344"/>
            <a:ext cx="4038600" cy="3028950"/>
          </a:xfrm>
          <a:prstGeom prst="rect">
            <a:avLst/>
          </a:prstGeom>
          <a:noFill/>
        </p:spPr>
      </p:pic>
      <p:pic>
        <p:nvPicPr>
          <p:cNvPr id="2051" name="Picture 3" descr="C:\Users\IVA\Pictures\1A\PEDAGOŠKA IGRA DVORAC\51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648200" y="2623344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IVA\Pictures\1A\PEDAGOŠKA IGRA DVORAC\51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2623344"/>
            <a:ext cx="4038600" cy="3028950"/>
          </a:xfrm>
          <a:prstGeom prst="rect">
            <a:avLst/>
          </a:prstGeom>
          <a:noFill/>
        </p:spPr>
      </p:pic>
      <p:pic>
        <p:nvPicPr>
          <p:cNvPr id="3075" name="Picture 3" descr="C:\Users\IVA\Pictures\1A\PEDAGOŠKA IGRA DVORAC\51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648200" y="2623344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IVA\Pictures\1A\PEDAGOŠKA IGRA DVORAC\51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2623344"/>
            <a:ext cx="4038600" cy="3028950"/>
          </a:xfrm>
          <a:prstGeom prst="rect">
            <a:avLst/>
          </a:prstGeom>
          <a:noFill/>
        </p:spPr>
      </p:pic>
      <p:pic>
        <p:nvPicPr>
          <p:cNvPr id="4099" name="Picture 3" descr="C:\Users\IVA\Pictures\1A\PEDAGOŠKA IGRA DVORAC\52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648200" y="2623344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IVA\Pictures\1A\PEDAGOŠKA IGRA DVORAC\52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2623344"/>
            <a:ext cx="4038600" cy="3028950"/>
          </a:xfrm>
          <a:prstGeom prst="rect">
            <a:avLst/>
          </a:prstGeom>
          <a:noFill/>
        </p:spPr>
      </p:pic>
      <p:pic>
        <p:nvPicPr>
          <p:cNvPr id="5123" name="Picture 3" descr="C:\Users\IVA\Pictures\1A\PEDAGOŠKA IGRA DVORAC\52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648200" y="2623344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35</TotalTime>
  <Words>243</Words>
  <Application>Microsoft Office PowerPoint</Application>
  <PresentationFormat>On-screen Show (4:3)</PresentationFormat>
  <Paragraphs>30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Flow</vt:lpstr>
      <vt:lpstr>PEDAGOŠKA IGRA DVORAC</vt:lpstr>
      <vt:lpstr>CILJEVI I ISHOD AKTIVNOSTI</vt:lpstr>
      <vt:lpstr>KOMPETENCIJE, PREDMETNA PODRUČJA, MEĐUPREDMETNE TEME</vt:lpstr>
      <vt:lpstr>OPIS AKTIVNOSTI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PEDAGOŠKA IGRA DVORAC</dc:title>
  <dc:creator>IVA</dc:creator>
  <cp:lastModifiedBy>IVA</cp:lastModifiedBy>
  <cp:revision>11</cp:revision>
  <dcterms:created xsi:type="dcterms:W3CDTF">2013-11-16T18:48:31Z</dcterms:created>
  <dcterms:modified xsi:type="dcterms:W3CDTF">2013-11-17T11:10:36Z</dcterms:modified>
</cp:coreProperties>
</file>